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8" r:id="rId4"/>
    <p:sldId id="259" r:id="rId5"/>
    <p:sldId id="260" r:id="rId6"/>
    <p:sldId id="261" r:id="rId7"/>
    <p:sldId id="262" r:id="rId8"/>
    <p:sldId id="263" r:id="rId9"/>
    <p:sldId id="269" r:id="rId10"/>
    <p:sldId id="270" r:id="rId11"/>
    <p:sldId id="265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4"/>
  </p:normalViewPr>
  <p:slideViewPr>
    <p:cSldViewPr snapToGrid="0" snapToObjects="1">
      <p:cViewPr varScale="1">
        <p:scale>
          <a:sx n="78" d="100"/>
          <a:sy n="78" d="100"/>
        </p:scale>
        <p:origin x="7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D71387-D5B7-2040-9839-2F6E68E0487B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28101E-9E41-954A-9282-8DC67925A7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9519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8101E-9E41-954A-9282-8DC67925A72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7141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8101E-9E41-954A-9282-8DC67925A72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362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8101E-9E41-954A-9282-8DC67925A72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4777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8101E-9E41-954A-9282-8DC67925A72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6037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8101E-9E41-954A-9282-8DC67925A72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01245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28101E-9E41-954A-9282-8DC67925A72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3915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B5B2C5-02AA-AC48-AF1A-4B5872EA32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399A74-71A9-964A-979D-1AF08F1673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70D526-4700-664E-8A7D-55901C592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1AE4CC-93E3-B44A-965B-E9BDD779B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B4EC41-C66D-5E4E-9358-878C8B1E0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30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8D1AD0-20A6-964E-BBD1-A6B2263B7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636E8B7-55D9-8B4A-B528-EEEDC5D59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68B500-232A-E84D-B041-60469EF40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47AEBD-642D-3241-8144-D840B672D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619FF9-21D7-BB40-A5E6-26676E23F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3540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1A8DD94-9557-7044-8DCE-99B7E6C147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DBD8354-7038-4E47-9F51-954FAB2AF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01FE8A-336D-C646-9AEE-2F94ED8DF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08017B-7E0F-9247-B869-9D4C244DD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4775C1-02E8-3640-949D-AFDF567DD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3607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24BAE4-9C44-B04D-9950-B217F123E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5163C8-A59D-814C-A259-42F804711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11F7B1-D85A-554B-8051-E6F60FB69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ABCA18F-BB3B-074E-A38B-29569503E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7AFECA-2621-4544-9847-CC2046CDC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047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522909-FA56-9F42-82A9-CC867F86A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A36EBF6-ACFB-814B-B610-440B3B747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3B45D5-6E06-0C4E-AF1E-8C18A470F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5D8313-7322-FF42-9257-A115654D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E805C3-5E11-2E47-B11F-F5535B902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3954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3E71CC-9B26-364B-AE5D-1B51CE2BA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E0748C-4C79-CF4C-BB26-0B8E3AFFF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6061F02-6BD0-364F-90C5-CC7BC395A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F5595D-9EEF-224D-8A5F-C29BA6491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2B27CE7-CF83-5B40-A538-017470718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0E382B-D21A-714E-9D55-596C21051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7389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AE3EA9-DAF4-3E4A-B41E-DDA4A4FFC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0B0BE5D-FD1F-8B4E-A3C8-FB5923037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C6C4A42-70AD-9A48-8DC9-03E4292FB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B076C71-E84D-124D-A5D9-CFF26506B0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BD28552-D359-534C-82D4-BA0CAC6BF5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7A2F491-4E80-4942-8698-B27315402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48ABAB8-18BD-844E-8FFB-BEB09C3B7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DE5775B-F8B0-454A-BF5E-A5EA2E977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424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FDBFC0-FC48-BC47-B68B-4CCE87E9C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BBB6708-E2AD-884C-A018-219E67600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BBC9C69-389F-8043-8C85-2D86774C5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4C49EC-D8EB-5D4A-945C-2B7A94E1B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1064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980D45D-4B03-C647-A3B2-41D764AAF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D892793-0E5C-C545-835A-1E7CF7582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7AA2D78-8E3B-644A-816E-B440A623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4191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BD2A0F-726B-C84E-84FC-3A161432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E10488-BEC3-7344-BE16-7440CB96F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58A3D04-0B45-7A48-A69B-911483BD1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956F76E-ABBA-004E-8D6C-AF50DD1C5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EFDB2AE-EDF0-5343-B2F7-7CC6768BA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F1CA62C-1031-3D4C-9AF7-5DECE5BAC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104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9CC0AD-92E1-6D4C-847B-5F13F2DDC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1EBFEAB-B8E6-BB41-B090-7FCB3B27B6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E9C93CE-5F6B-384F-B998-7112A77A9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839230B-860A-734E-8FC4-3AB55B951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355AC3F-3B15-8746-A194-D9447A1A3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55758F-2538-764F-AE35-ECCBB5EBF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2633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D2676D-219B-4541-995C-0A406EB6C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558DDE6-E49A-8348-B2A7-124956D6D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081359-303C-ED43-9C01-62C4CD7D39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963C7-DBE4-F54C-BF4C-1EADAB49A272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124826-15E3-1943-95DB-EF720CA855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47112F-8C0D-334E-961C-9423AEF34F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C286B9-3C89-2344-858C-988C1CDF4A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9999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593331-D5E8-3340-8306-7709A0D0A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731519"/>
            <a:ext cx="2845191" cy="32375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ru-RU" sz="3600" dirty="0">
                <a:solidFill>
                  <a:schemeClr val="bg1"/>
                </a:solidFill>
              </a:rPr>
              <a:t>Проект по кластеризации воды</a:t>
            </a:r>
            <a:endParaRPr lang="en-US" sz="35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3343390-704E-BC47-9366-CE072EDCC9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79709" y="686862"/>
            <a:ext cx="7037591" cy="54751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ru-RU" sz="2600" dirty="0"/>
              <a:t>Степанов Г. А</a:t>
            </a:r>
            <a:r>
              <a:rPr lang="en-US" sz="2600" dirty="0"/>
              <a:t>.</a:t>
            </a:r>
            <a:endParaRPr lang="ru-RU" sz="2600" dirty="0"/>
          </a:p>
          <a:p>
            <a:pPr algn="l"/>
            <a:r>
              <a:rPr lang="en-US" sz="2600" dirty="0"/>
              <a:t>gastepanov@edu.hse.ru</a:t>
            </a:r>
          </a:p>
        </p:txBody>
      </p:sp>
    </p:spTree>
    <p:extLst>
      <p:ext uri="{BB962C8B-B14F-4D97-AF65-F5344CB8AC3E}">
        <p14:creationId xmlns:p14="http://schemas.microsoft.com/office/powerpoint/2010/main" val="3773797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E2CF69-7284-4466-8F3C-AE8755E54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Стало</a:t>
            </a:r>
          </a:p>
        </p:txBody>
      </p:sp>
      <p:pic>
        <p:nvPicPr>
          <p:cNvPr id="5" name="Видео 4">
            <a:hlinkClick r:id="" action="ppaction://media"/>
            <a:extLst>
              <a:ext uri="{FF2B5EF4-FFF2-40B4-BE49-F238E27FC236}">
                <a16:creationId xmlns:a16="http://schemas.microsoft.com/office/drawing/2014/main" id="{30ADC58F-87FB-4B39-805C-46261C4128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2588" y="1490816"/>
            <a:ext cx="8885237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55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21BBC6-A90D-E24B-9B6A-A7396ED64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ru-RU"/>
              <a:t>Спасибо за внимание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1621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6CBC8D-4E9D-1649-B770-D293A431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072B10-F547-1F4A-BB7E-3EB773B43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Для точной оценки термодинамической энергии белка в организме, необходимо учитывать водную оболочку. Но для репрезентативности результатов необходимо иметь «жесткий водный каркас», иначе молекулы воды будут плавающими по структуре</a:t>
            </a:r>
          </a:p>
          <a:p>
            <a:r>
              <a:rPr lang="ru-RU" dirty="0"/>
              <a:t>Проблему испытывают люди, занимающиеся разработкой лекарственных средств</a:t>
            </a:r>
          </a:p>
        </p:txBody>
      </p:sp>
    </p:spTree>
    <p:extLst>
      <p:ext uri="{BB962C8B-B14F-4D97-AF65-F5344CB8AC3E}">
        <p14:creationId xmlns:p14="http://schemas.microsoft.com/office/powerpoint/2010/main" val="1181884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2D3A81-66D0-43C6-B404-F93555863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843FC7-FFEB-4D59-AD7C-ABED52DB1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Цель:</a:t>
            </a:r>
          </a:p>
          <a:p>
            <a:pPr marL="0" indent="0">
              <a:buNone/>
            </a:pPr>
            <a:r>
              <a:rPr lang="ru-RU" dirty="0"/>
              <a:t>Найти кластеры воды на одной тысяче кадров молекулярной динамики</a:t>
            </a:r>
          </a:p>
          <a:p>
            <a:r>
              <a:rPr lang="ru-RU" dirty="0"/>
              <a:t>Задачи: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Прочитать </a:t>
            </a:r>
            <a:r>
              <a:rPr lang="en-US" dirty="0" err="1"/>
              <a:t>pdb</a:t>
            </a:r>
            <a:r>
              <a:rPr lang="en-US" dirty="0"/>
              <a:t>-</a:t>
            </a:r>
            <a:r>
              <a:rPr lang="ru-RU" dirty="0"/>
              <a:t>файл с координатами атомов кислорода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Посмотреть на данные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Сделать кластеризацию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Выгрузить файл в формате </a:t>
            </a:r>
            <a:r>
              <a:rPr lang="en-US" dirty="0" err="1"/>
              <a:t>pdb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5642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6CBC8D-4E9D-1649-B770-D293A431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072B10-F547-1F4A-BB7E-3EB773B43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Создана система, позволяющая пройти путь от </a:t>
            </a:r>
            <a:r>
              <a:rPr lang="en-US" dirty="0" err="1"/>
              <a:t>pdb</a:t>
            </a:r>
            <a:r>
              <a:rPr lang="ru-RU" dirty="0"/>
              <a:t>-файла с множеством атомов кислорода, относящимся к воде, к </a:t>
            </a:r>
            <a:r>
              <a:rPr lang="en-US" dirty="0" err="1"/>
              <a:t>pdb</a:t>
            </a:r>
            <a:r>
              <a:rPr lang="ru-RU" dirty="0"/>
              <a:t>-файлу с центрами масс каждых кластеров</a:t>
            </a:r>
          </a:p>
          <a:p>
            <a:r>
              <a:rPr lang="ru-RU" dirty="0"/>
              <a:t>Сам процесс кластеризации по итогу проводится с использованием алгоритма </a:t>
            </a:r>
            <a:r>
              <a:rPr lang="en-US" dirty="0"/>
              <a:t>HDBSCAN </a:t>
            </a:r>
            <a:r>
              <a:rPr lang="ru-RU" dirty="0"/>
              <a:t>(иерархическое выделение главных компонент)</a:t>
            </a:r>
          </a:p>
        </p:txBody>
      </p:sp>
    </p:spTree>
    <p:extLst>
      <p:ext uri="{BB962C8B-B14F-4D97-AF65-F5344CB8AC3E}">
        <p14:creationId xmlns:p14="http://schemas.microsoft.com/office/powerpoint/2010/main" val="2772343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6CBC8D-4E9D-1649-B770-D293A431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Затраты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072B10-F547-1F4A-BB7E-3EB773B43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 большей части, время было затрачено на тестирование различных алгоритмов кластеризации:</a:t>
            </a:r>
          </a:p>
          <a:p>
            <a:r>
              <a:rPr lang="ru-RU" dirty="0"/>
              <a:t>Прямой иерархический</a:t>
            </a:r>
          </a:p>
          <a:p>
            <a:r>
              <a:rPr lang="en-US" dirty="0"/>
              <a:t>K-means</a:t>
            </a:r>
          </a:p>
          <a:p>
            <a:r>
              <a:rPr lang="en-US" dirty="0"/>
              <a:t>DBSCAN</a:t>
            </a:r>
          </a:p>
          <a:p>
            <a:r>
              <a:rPr lang="en-US" dirty="0"/>
              <a:t>HDBSCAN</a:t>
            </a:r>
          </a:p>
          <a:p>
            <a:pPr marL="0" indent="0">
              <a:buNone/>
            </a:pPr>
            <a:r>
              <a:rPr lang="ru-RU" dirty="0"/>
              <a:t>Так же, много времени потратилось на «ручной» просмотр результатов кросс-валидации моделей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4843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6CBC8D-4E9D-1649-B770-D293A431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Дальнейшая жизнь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072B10-F547-1F4A-BB7E-3EB773B43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Дальнейшее изучение направлено на использование нейросетей </a:t>
            </a:r>
            <a:r>
              <a:rPr lang="ru-RU" dirty="0" err="1"/>
              <a:t>Кохана</a:t>
            </a:r>
            <a:r>
              <a:rPr lang="ru-RU" dirty="0"/>
              <a:t> для решения этой задачи.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А результаты исследования будут далее использоваться в молекулярной динамике</a:t>
            </a:r>
          </a:p>
        </p:txBody>
      </p:sp>
    </p:spTree>
    <p:extLst>
      <p:ext uri="{BB962C8B-B14F-4D97-AF65-F5344CB8AC3E}">
        <p14:creationId xmlns:p14="http://schemas.microsoft.com/office/powerpoint/2010/main" val="251316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6CBC8D-4E9D-1649-B770-D293A431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072B10-F547-1F4A-BB7E-3EB773B43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Pandas </a:t>
            </a:r>
            <a:r>
              <a:rPr lang="ru-RU" dirty="0"/>
              <a:t>(для отображения и хранения данных)</a:t>
            </a:r>
          </a:p>
          <a:p>
            <a:r>
              <a:rPr lang="en-US" dirty="0" err="1"/>
              <a:t>Numpy</a:t>
            </a:r>
            <a:r>
              <a:rPr lang="ru-RU" dirty="0"/>
              <a:t> (для работы с данными)</a:t>
            </a:r>
          </a:p>
          <a:p>
            <a:r>
              <a:rPr lang="en-US" dirty="0"/>
              <a:t>Matplotlib (</a:t>
            </a:r>
            <a:r>
              <a:rPr lang="ru-RU" dirty="0"/>
              <a:t>построение графиков</a:t>
            </a:r>
            <a:r>
              <a:rPr lang="en-US" dirty="0"/>
              <a:t>)</a:t>
            </a:r>
          </a:p>
          <a:p>
            <a:r>
              <a:rPr lang="en-US" dirty="0"/>
              <a:t>Seaborn</a:t>
            </a:r>
            <a:r>
              <a:rPr lang="ru-RU" dirty="0"/>
              <a:t> </a:t>
            </a:r>
            <a:r>
              <a:rPr lang="en-US" dirty="0"/>
              <a:t>(</a:t>
            </a:r>
            <a:r>
              <a:rPr lang="ru-RU" dirty="0"/>
              <a:t>построение графиков</a:t>
            </a:r>
            <a:r>
              <a:rPr lang="en-US" dirty="0"/>
              <a:t>)</a:t>
            </a:r>
          </a:p>
          <a:p>
            <a:r>
              <a:rPr lang="en-US" dirty="0"/>
              <a:t>DBSCAN from </a:t>
            </a:r>
            <a:r>
              <a:rPr lang="en-US" dirty="0" err="1"/>
              <a:t>sklearn</a:t>
            </a:r>
            <a:r>
              <a:rPr lang="en-US" dirty="0"/>
              <a:t> </a:t>
            </a:r>
            <a:r>
              <a:rPr lang="ru-RU" dirty="0"/>
              <a:t>(кластеризация)</a:t>
            </a:r>
            <a:endParaRPr lang="en-US" dirty="0"/>
          </a:p>
          <a:p>
            <a:r>
              <a:rPr lang="en-US" dirty="0"/>
              <a:t>HDBSCAN</a:t>
            </a:r>
            <a:r>
              <a:rPr lang="ru-RU" dirty="0"/>
              <a:t> (кластеризация)</a:t>
            </a:r>
          </a:p>
        </p:txBody>
      </p:sp>
    </p:spTree>
    <p:extLst>
      <p:ext uri="{BB962C8B-B14F-4D97-AF65-F5344CB8AC3E}">
        <p14:creationId xmlns:p14="http://schemas.microsoft.com/office/powerpoint/2010/main" val="1115372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6CBC8D-4E9D-1649-B770-D293A431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Новое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072B10-F547-1F4A-BB7E-3EB773B43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ходе работы над проектом я научился работать с моделями обучения без учителя, узнал много нового про теорию графов</a:t>
            </a:r>
          </a:p>
        </p:txBody>
      </p:sp>
    </p:spTree>
    <p:extLst>
      <p:ext uri="{BB962C8B-B14F-4D97-AF65-F5344CB8AC3E}">
        <p14:creationId xmlns:p14="http://schemas.microsoft.com/office/powerpoint/2010/main" val="1419200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941D23-3C7A-4CF1-82DE-19E42A820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Было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656E886-D229-4480-BB98-0FF69C96F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857" y="1374223"/>
            <a:ext cx="5835259" cy="512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13278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Другая 2">
      <a:majorFont>
        <a:latin typeface="PF BeauSans Pro"/>
        <a:ea typeface=""/>
        <a:cs typeface=""/>
      </a:majorFont>
      <a:minorFont>
        <a:latin typeface="Helvetica Ligh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257</Words>
  <Application>Microsoft Office PowerPoint</Application>
  <PresentationFormat>Широкоэкранный</PresentationFormat>
  <Paragraphs>46</Paragraphs>
  <Slides>11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Helvetica Light</vt:lpstr>
      <vt:lpstr>PF BeauSans Pro</vt:lpstr>
      <vt:lpstr>Тема Office</vt:lpstr>
      <vt:lpstr>Проект по кластеризации воды</vt:lpstr>
      <vt:lpstr>Проблема</vt:lpstr>
      <vt:lpstr>План работы</vt:lpstr>
      <vt:lpstr>Описание решения</vt:lpstr>
      <vt:lpstr>Затраты</vt:lpstr>
      <vt:lpstr>Дальнейшая жизнь</vt:lpstr>
      <vt:lpstr>Инструменты</vt:lpstr>
      <vt:lpstr>Новое</vt:lpstr>
      <vt:lpstr>Было</vt:lpstr>
      <vt:lpstr>Стало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 проекта / исследования</dc:title>
  <dc:creator>Дмитрий Широков</dc:creator>
  <cp:lastModifiedBy>Григорий Степанов</cp:lastModifiedBy>
  <cp:revision>20</cp:revision>
  <dcterms:created xsi:type="dcterms:W3CDTF">2020-04-30T19:41:52Z</dcterms:created>
  <dcterms:modified xsi:type="dcterms:W3CDTF">2021-06-08T12:33:54Z</dcterms:modified>
</cp:coreProperties>
</file>